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</p:sldIdLst>
  <p:sldSz cx="12192000" cy="6858000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0E0E"/>
    <a:srgbClr val="FEB8B8"/>
    <a:srgbClr val="FD95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38B1855-1B75-4FBE-930C-398BA8C253C6}" styleName="테마 스타일 2 - 강조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7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2895-2E74-47A5-8362-7CF96D261E54}" type="datetimeFigureOut">
              <a:rPr lang="ko-KR" altLang="en-US" smtClean="0"/>
              <a:t>2024-10-10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4B56E-083E-4D9F-8E9D-870A88B23C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4317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2895-2E74-47A5-8362-7CF96D261E54}" type="datetimeFigureOut">
              <a:rPr lang="ko-KR" altLang="en-US" smtClean="0"/>
              <a:t>2024-10-10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4B56E-083E-4D9F-8E9D-870A88B23C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217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2895-2E74-47A5-8362-7CF96D261E54}" type="datetimeFigureOut">
              <a:rPr lang="ko-KR" altLang="en-US" smtClean="0"/>
              <a:t>2024-10-10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4B56E-083E-4D9F-8E9D-870A88B23C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1844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2895-2E74-47A5-8362-7CF96D261E54}" type="datetimeFigureOut">
              <a:rPr lang="ko-KR" altLang="en-US" smtClean="0"/>
              <a:t>2024-10-10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4B56E-083E-4D9F-8E9D-870A88B23C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5143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2895-2E74-47A5-8362-7CF96D261E54}" type="datetimeFigureOut">
              <a:rPr lang="ko-KR" altLang="en-US" smtClean="0"/>
              <a:t>2024-10-10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4B56E-083E-4D9F-8E9D-870A88B23C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7169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2895-2E74-47A5-8362-7CF96D261E54}" type="datetimeFigureOut">
              <a:rPr lang="ko-KR" altLang="en-US" smtClean="0"/>
              <a:t>2024-10-10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4B56E-083E-4D9F-8E9D-870A88B23C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7363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2895-2E74-47A5-8362-7CF96D261E54}" type="datetimeFigureOut">
              <a:rPr lang="ko-KR" altLang="en-US" smtClean="0"/>
              <a:t>2024-10-10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4B56E-083E-4D9F-8E9D-870A88B23C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321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2895-2E74-47A5-8362-7CF96D261E54}" type="datetimeFigureOut">
              <a:rPr lang="ko-KR" altLang="en-US" smtClean="0"/>
              <a:t>2024-10-10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4B56E-083E-4D9F-8E9D-870A88B23C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9035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2895-2E74-47A5-8362-7CF96D261E54}" type="datetimeFigureOut">
              <a:rPr lang="ko-KR" altLang="en-US" smtClean="0"/>
              <a:t>2024-10-10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4B56E-083E-4D9F-8E9D-870A88B23C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1481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2895-2E74-47A5-8362-7CF96D261E54}" type="datetimeFigureOut">
              <a:rPr lang="ko-KR" altLang="en-US" smtClean="0"/>
              <a:t>2024-10-10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4B56E-083E-4D9F-8E9D-870A88B23C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1402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2895-2E74-47A5-8362-7CF96D261E54}" type="datetimeFigureOut">
              <a:rPr lang="ko-KR" altLang="en-US" smtClean="0"/>
              <a:t>2024-10-10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4B56E-083E-4D9F-8E9D-870A88B23C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5559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82895-2E74-47A5-8362-7CF96D261E54}" type="datetimeFigureOut">
              <a:rPr lang="ko-KR" altLang="en-US" smtClean="0"/>
              <a:t>2024-10-10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4B56E-083E-4D9F-8E9D-870A88B23C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2032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 rot="2739227">
            <a:off x="-107672" y="4482463"/>
            <a:ext cx="7753738" cy="59170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 rot="2673578">
            <a:off x="66003" y="5056084"/>
            <a:ext cx="7672638" cy="58552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" name="그룹 8"/>
          <p:cNvGrpSpPr/>
          <p:nvPr/>
        </p:nvGrpSpPr>
        <p:grpSpPr>
          <a:xfrm rot="5400000">
            <a:off x="678350" y="-1734801"/>
            <a:ext cx="4874030" cy="8343628"/>
            <a:chOff x="-1" y="-1068459"/>
            <a:chExt cx="3607453" cy="6112650"/>
          </a:xfrm>
        </p:grpSpPr>
        <p:sp>
          <p:nvSpPr>
            <p:cNvPr id="13" name="이등변 삼각형 12"/>
            <p:cNvSpPr/>
            <p:nvPr/>
          </p:nvSpPr>
          <p:spPr>
            <a:xfrm rot="5400000">
              <a:off x="-1252599" y="184140"/>
              <a:ext cx="6112650" cy="3607452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이등변 삼각형 13"/>
            <p:cNvSpPr/>
            <p:nvPr/>
          </p:nvSpPr>
          <p:spPr>
            <a:xfrm rot="5400000">
              <a:off x="-990891" y="410532"/>
              <a:ext cx="5284226" cy="330244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0" y="-1068459"/>
            <a:ext cx="3607452" cy="6112650"/>
            <a:chOff x="0" y="-1068459"/>
            <a:chExt cx="3607452" cy="6112650"/>
          </a:xfrm>
        </p:grpSpPr>
        <p:sp>
          <p:nvSpPr>
            <p:cNvPr id="7" name="이등변 삼각형 6"/>
            <p:cNvSpPr/>
            <p:nvPr/>
          </p:nvSpPr>
          <p:spPr>
            <a:xfrm rot="5400000">
              <a:off x="-1252599" y="184140"/>
              <a:ext cx="6112650" cy="3607452"/>
            </a:xfrm>
            <a:prstGeom prst="triangle">
              <a:avLst/>
            </a:prstGeom>
            <a:solidFill>
              <a:srgbClr val="E40E0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이등변 삼각형 9"/>
            <p:cNvSpPr/>
            <p:nvPr/>
          </p:nvSpPr>
          <p:spPr>
            <a:xfrm rot="5400000">
              <a:off x="-905871" y="496562"/>
              <a:ext cx="4964376" cy="315263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303472" y="1375185"/>
            <a:ext cx="753913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KYUNGSUNG UNIVERSITY</a:t>
            </a:r>
          </a:p>
          <a:p>
            <a:pPr algn="r"/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FACT SHEET </a:t>
            </a:r>
          </a:p>
          <a:p>
            <a:pPr algn="r"/>
            <a:endParaRPr lang="en-US" altLang="ko-KR" sz="4800" dirty="0" smtClean="0">
              <a:latin typeface="Bahnschrift SemiBold" panose="020B0502040204020203" pitchFamily="34" charset="0"/>
            </a:endParaRPr>
          </a:p>
          <a:p>
            <a:pPr algn="r"/>
            <a:r>
              <a:rPr lang="en-US" altLang="ko-KR" sz="3600" u="sng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International Exchange Program</a:t>
            </a:r>
            <a:endParaRPr lang="en-US" altLang="ko-KR" sz="3600" u="sng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" panose="020B0502040204020203" pitchFamily="34" charset="0"/>
            </a:endParaRPr>
          </a:p>
          <a:p>
            <a:pPr algn="r"/>
            <a:endParaRPr lang="en-US" altLang="ko-KR" sz="4800" dirty="0" smtClean="0">
              <a:latin typeface="Bahnschrift SemiBold" panose="020B0502040204020203" pitchFamily="34" charset="0"/>
            </a:endParaRPr>
          </a:p>
          <a:p>
            <a:pPr algn="r"/>
            <a:r>
              <a:rPr lang="en-US" altLang="ko-K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2025-Spring semester</a:t>
            </a:r>
            <a:endParaRPr lang="ko-KR" alt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" panose="020B0502040204020203" pitchFamily="34" charset="0"/>
            </a:endParaRP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8" t="-282" r="20559" b="28216"/>
          <a:stretch/>
        </p:blipFill>
        <p:spPr>
          <a:xfrm>
            <a:off x="10955383" y="208621"/>
            <a:ext cx="1236617" cy="95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44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타원 5"/>
          <p:cNvSpPr/>
          <p:nvPr/>
        </p:nvSpPr>
        <p:spPr>
          <a:xfrm rot="19934188">
            <a:off x="3034870" y="3047656"/>
            <a:ext cx="12291384" cy="390151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/>
        </p:nvSpPr>
        <p:spPr>
          <a:xfrm rot="519233">
            <a:off x="5298638" y="5444712"/>
            <a:ext cx="6866192" cy="287308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451137" y="373265"/>
            <a:ext cx="417166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Introduction </a:t>
            </a:r>
          </a:p>
          <a:p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of </a:t>
            </a:r>
          </a:p>
          <a:p>
            <a:r>
              <a:rPr lang="en-US" altLang="ko-K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KYUNGSUNG UNIVERSITY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64666" y="295486"/>
            <a:ext cx="6917267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LOCATION</a:t>
            </a:r>
          </a:p>
          <a:p>
            <a:endParaRPr lang="en-US" altLang="ko-KR" sz="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400" dirty="0" err="1" smtClean="0"/>
              <a:t>Kyungsung</a:t>
            </a:r>
            <a:r>
              <a:rPr lang="en-US" altLang="ko-KR" sz="1400" dirty="0" smtClean="0"/>
              <a:t> </a:t>
            </a:r>
            <a:r>
              <a:rPr lang="en-US" altLang="ko-KR" sz="1400" dirty="0"/>
              <a:t>University is located in Busan, the 2nd largest city in Korea. </a:t>
            </a:r>
          </a:p>
          <a:p>
            <a:r>
              <a:rPr lang="en-US" altLang="ko-KR" sz="1400" dirty="0" smtClean="0"/>
              <a:t>    Busan </a:t>
            </a:r>
            <a:r>
              <a:rPr lang="en-US" altLang="ko-KR" sz="1400" dirty="0"/>
              <a:t>is a beautiful coastal city with two of the most famous </a:t>
            </a:r>
            <a:r>
              <a:rPr lang="en-US" altLang="ko-KR" sz="1400" dirty="0" smtClean="0"/>
              <a:t>      </a:t>
            </a:r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 beaches </a:t>
            </a:r>
            <a:r>
              <a:rPr lang="en-US" altLang="ko-KR" sz="1400" dirty="0"/>
              <a:t>in Korea, </a:t>
            </a:r>
            <a:r>
              <a:rPr lang="en-US" altLang="ko-KR" sz="1400" dirty="0" err="1"/>
              <a:t>Haeundae</a:t>
            </a:r>
            <a:r>
              <a:rPr lang="en-US" altLang="ko-KR" sz="1400" dirty="0"/>
              <a:t> Beach and </a:t>
            </a:r>
            <a:r>
              <a:rPr lang="en-US" altLang="ko-KR" sz="1400" dirty="0" err="1"/>
              <a:t>Gwanganli</a:t>
            </a:r>
            <a:r>
              <a:rPr lang="en-US" altLang="ko-KR" sz="1400" dirty="0"/>
              <a:t> </a:t>
            </a:r>
            <a:r>
              <a:rPr lang="en-US" altLang="ko-KR" sz="1400" dirty="0" smtClean="0"/>
              <a:t>Beach.</a:t>
            </a:r>
          </a:p>
          <a:p>
            <a:endParaRPr lang="en-US" altLang="ko-KR" sz="1400" dirty="0" smtClean="0"/>
          </a:p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CAMPUS LIFE</a:t>
            </a:r>
          </a:p>
          <a:p>
            <a:endParaRPr lang="en-US" altLang="ko-KR" sz="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400" dirty="0" smtClean="0"/>
              <a:t>Our </a:t>
            </a:r>
            <a:r>
              <a:rPr lang="en-US" altLang="ko-KR" sz="1400" dirty="0"/>
              <a:t>campus is safe, community-friendly and convenient! Easy access to subway and many bus stop</a:t>
            </a:r>
            <a:r>
              <a:rPr lang="en-US" altLang="ko-KR" sz="14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altLang="ko-KR" sz="1400" dirty="0" smtClean="0"/>
          </a:p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UNDERGRADUATE COLLEGES</a:t>
            </a:r>
          </a:p>
          <a:p>
            <a:endParaRPr lang="ko-KR" altLang="ko-KR" sz="7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400" dirty="0"/>
              <a:t>The university </a:t>
            </a:r>
            <a:r>
              <a:rPr lang="en-US" altLang="ko-KR" sz="1400" dirty="0" smtClean="0"/>
              <a:t>have 9 </a:t>
            </a:r>
            <a:r>
              <a:rPr lang="en-US" altLang="ko-KR" sz="1400" dirty="0"/>
              <a:t>undergraduate colleges (Liberal Arts, </a:t>
            </a:r>
            <a:r>
              <a:rPr lang="en-US" altLang="ko-KR" sz="1400" dirty="0" smtClean="0"/>
              <a:t>Social </a:t>
            </a:r>
            <a:r>
              <a:rPr lang="en-US" altLang="ko-KR" sz="1400" dirty="0"/>
              <a:t>Science, Commerce and Economics, </a:t>
            </a:r>
            <a:r>
              <a:rPr lang="en-US" altLang="ko-KR" sz="1400" dirty="0" smtClean="0"/>
              <a:t>Engineering</a:t>
            </a:r>
            <a:r>
              <a:rPr lang="en-US" altLang="ko-KR" sz="1400" dirty="0"/>
              <a:t>, Pharmacy, Arts, </a:t>
            </a:r>
            <a:r>
              <a:rPr lang="en-US" altLang="ko-KR" sz="1400" dirty="0" err="1" smtClean="0"/>
              <a:t>Bio&amp;Health</a:t>
            </a:r>
            <a:r>
              <a:rPr lang="en-US" altLang="ko-KR" sz="1400" dirty="0" smtClean="0"/>
              <a:t>, Leaders in Industry-University innovation Convergence and Global) </a:t>
            </a:r>
            <a:r>
              <a:rPr lang="en-US" altLang="ko-KR" sz="1400" dirty="0"/>
              <a:t>in </a:t>
            </a:r>
            <a:r>
              <a:rPr lang="en-US" altLang="ko-KR" sz="1400" dirty="0" smtClean="0"/>
              <a:t>2024 </a:t>
            </a:r>
            <a:r>
              <a:rPr lang="en-US" altLang="ko-KR" sz="1400" dirty="0"/>
              <a:t>encompassing </a:t>
            </a:r>
            <a:r>
              <a:rPr lang="en-US" altLang="ko-KR" sz="1400" dirty="0" smtClean="0"/>
              <a:t>12 different Schools </a:t>
            </a:r>
            <a:r>
              <a:rPr lang="en-US" altLang="ko-KR" sz="1400" dirty="0"/>
              <a:t>and </a:t>
            </a:r>
            <a:r>
              <a:rPr lang="en-US" altLang="ko-KR" sz="1400" dirty="0" smtClean="0"/>
              <a:t>47 departments</a:t>
            </a:r>
            <a:r>
              <a:rPr lang="en-US" altLang="ko-KR" sz="1400" dirty="0"/>
              <a:t>. </a:t>
            </a:r>
            <a:endParaRPr lang="en-US" altLang="ko-KR" sz="1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altLang="ko-KR" sz="1400" dirty="0" smtClean="0"/>
          </a:p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GRADUATE SCHOOLS</a:t>
            </a:r>
          </a:p>
          <a:p>
            <a:endParaRPr lang="en-US" altLang="ko-KR" sz="7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400" dirty="0" smtClean="0"/>
              <a:t>There </a:t>
            </a:r>
            <a:r>
              <a:rPr lang="en-US" altLang="ko-KR" sz="1400" dirty="0"/>
              <a:t>are </a:t>
            </a:r>
            <a:r>
              <a:rPr lang="en-US" altLang="ko-KR" sz="1400" dirty="0" smtClean="0"/>
              <a:t>three graduate schools (General, Education, Social Welfare). General graduate school has 51 master’s courses and 35 doctoral courses. And we are operating 5 majors in the graduate school of education and 1 major in the graduate school of social welfare. In addition, there is an English track course, ‘Department of Global Business’ in the general graduate school.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altLang="ko-KR" sz="1400" dirty="0" smtClean="0"/>
          </a:p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EMPLOYEES &amp; STUDENTS</a:t>
            </a:r>
          </a:p>
          <a:p>
            <a:endParaRPr lang="en-US" altLang="ko-KR" sz="7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400" dirty="0" err="1" smtClean="0"/>
              <a:t>Kyungsung</a:t>
            </a:r>
            <a:r>
              <a:rPr lang="en-US" altLang="ko-KR" sz="1400" dirty="0" smtClean="0"/>
              <a:t> </a:t>
            </a:r>
            <a:r>
              <a:rPr lang="en-US" altLang="ko-KR" sz="1400" dirty="0"/>
              <a:t>University's 700 employees and over </a:t>
            </a:r>
            <a:r>
              <a:rPr lang="en-US" altLang="ko-KR" sz="1400" dirty="0" smtClean="0"/>
              <a:t>16,000 </a:t>
            </a:r>
            <a:r>
              <a:rPr lang="en-US" altLang="ko-KR" sz="1400" dirty="0"/>
              <a:t>students are all working together to achieve the school's educational goals</a:t>
            </a:r>
            <a:r>
              <a:rPr lang="en-US" altLang="ko-KR" sz="1400" dirty="0" smtClean="0"/>
              <a:t>.   </a:t>
            </a:r>
            <a:endParaRPr lang="ko-KR" altLang="ko-KR" sz="1400" dirty="0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8" t="-282" r="20559" b="28216"/>
          <a:stretch/>
        </p:blipFill>
        <p:spPr>
          <a:xfrm>
            <a:off x="113211" y="5755981"/>
            <a:ext cx="1236617" cy="95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45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 rot="11168578">
            <a:off x="-4738076" y="-243505"/>
            <a:ext cx="12291384" cy="4873138"/>
            <a:chOff x="3034871" y="3047655"/>
            <a:chExt cx="12291384" cy="5270145"/>
          </a:xfrm>
        </p:grpSpPr>
        <p:sp>
          <p:nvSpPr>
            <p:cNvPr id="35" name="타원 34"/>
            <p:cNvSpPr/>
            <p:nvPr/>
          </p:nvSpPr>
          <p:spPr>
            <a:xfrm rot="19934188">
              <a:off x="3034871" y="3047655"/>
              <a:ext cx="12291384" cy="390151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타원 35"/>
            <p:cNvSpPr/>
            <p:nvPr/>
          </p:nvSpPr>
          <p:spPr>
            <a:xfrm rot="519233">
              <a:off x="5298638" y="5444712"/>
              <a:ext cx="6866192" cy="287308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1502721" y="4022595"/>
            <a:ext cx="3399126" cy="1976959"/>
            <a:chOff x="443427" y="3913575"/>
            <a:chExt cx="3399126" cy="1976959"/>
          </a:xfrm>
        </p:grpSpPr>
        <p:sp>
          <p:nvSpPr>
            <p:cNvPr id="29" name="TextBox 28"/>
            <p:cNvSpPr txBox="1"/>
            <p:nvPr/>
          </p:nvSpPr>
          <p:spPr>
            <a:xfrm>
              <a:off x="443427" y="4320874"/>
              <a:ext cx="339912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altLang="ko-KR" sz="1200" dirty="0" smtClean="0"/>
                <a:t>Spring semester refers to the 1</a:t>
              </a:r>
              <a:r>
                <a:rPr lang="en-US" altLang="ko-KR" sz="1200" baseline="30000" dirty="0" smtClean="0"/>
                <a:t>st</a:t>
              </a:r>
              <a:r>
                <a:rPr lang="en-US" altLang="ko-KR" sz="1200" dirty="0" smtClean="0"/>
                <a:t> Semester of the academic year 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altLang="ko-KR" sz="1200" u="sng" dirty="0" smtClean="0"/>
                <a:t>Dates are subject to change</a:t>
              </a:r>
              <a:endParaRPr lang="en-US" altLang="ko-KR" sz="1200" dirty="0"/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altLang="ko-KR" sz="1200" dirty="0" smtClean="0"/>
                <a:t>Nomination and Application documents must be submitted by email</a:t>
              </a:r>
            </a:p>
            <a:p>
              <a:r>
                <a:rPr lang="en-US" altLang="ko-KR" sz="1200" dirty="0" smtClean="0"/>
                <a:t>     (jueunlee@ks.ac.kr)</a:t>
              </a:r>
              <a:endParaRPr lang="en-US" altLang="ko-KR" sz="1200" dirty="0"/>
            </a:p>
            <a:p>
              <a:pPr marL="171450" indent="-171450">
                <a:buFont typeface="Wingdings" panose="05000000000000000000" pitchFamily="2" charset="2"/>
                <a:buChar char="§"/>
              </a:pPr>
              <a:r>
                <a:rPr lang="en-US" altLang="ko-KR" sz="1200" dirty="0" smtClean="0"/>
                <a:t> Application documents don’t have to be    </a:t>
              </a:r>
            </a:p>
            <a:p>
              <a:r>
                <a:rPr lang="en-US" altLang="ko-KR" sz="1200" dirty="0" smtClean="0"/>
                <a:t>    submitted by international mail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46704" y="3913575"/>
              <a:ext cx="9614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600" b="1" u="sng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NOTICE</a:t>
              </a:r>
              <a:endParaRPr lang="ko-KR" altLang="en-US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343831" y="364952"/>
            <a:ext cx="57169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Semester Dates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712991"/>
              </p:ext>
            </p:extLst>
          </p:nvPr>
        </p:nvGraphicFramePr>
        <p:xfrm>
          <a:off x="7473479" y="1169760"/>
          <a:ext cx="4320587" cy="2090374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174659">
                  <a:extLst>
                    <a:ext uri="{9D8B030D-6E8A-4147-A177-3AD203B41FA5}">
                      <a16:colId xmlns:a16="http://schemas.microsoft.com/office/drawing/2014/main" val="1856507487"/>
                    </a:ext>
                  </a:extLst>
                </a:gridCol>
                <a:gridCol w="2145928">
                  <a:extLst>
                    <a:ext uri="{9D8B030D-6E8A-4147-A177-3AD203B41FA5}">
                      <a16:colId xmlns:a16="http://schemas.microsoft.com/office/drawing/2014/main" val="1428221747"/>
                    </a:ext>
                  </a:extLst>
                </a:gridCol>
              </a:tblGrid>
              <a:tr h="58181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1" dirty="0" smtClean="0"/>
                        <a:t>Preferred</a:t>
                      </a:r>
                      <a:r>
                        <a:rPr lang="en-US" altLang="ko-KR" sz="1200" b="1" baseline="0" dirty="0" smtClean="0"/>
                        <a:t> arrival date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328" marR="91328" marT="45664" marB="45664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2025/03/01  ~ 2025/03/02 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91328" marR="91328" marT="45664" marB="45664"/>
                </a:tc>
                <a:extLst>
                  <a:ext uri="{0D108BD9-81ED-4DB2-BD59-A6C34878D82A}">
                    <a16:rowId xmlns:a16="http://schemas.microsoft.com/office/drawing/2014/main" val="2370047712"/>
                  </a:ext>
                </a:extLst>
              </a:tr>
              <a:tr h="50285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1" dirty="0" smtClean="0"/>
                        <a:t>Orientation</a:t>
                      </a:r>
                      <a:r>
                        <a:rPr lang="en-US" altLang="ko-KR" sz="1200" b="1" baseline="0" dirty="0" smtClean="0"/>
                        <a:t> date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328" marR="91328" marT="45664" marB="45664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2025/03/03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91328" marR="91328" marT="45664" marB="45664"/>
                </a:tc>
                <a:extLst>
                  <a:ext uri="{0D108BD9-81ED-4DB2-BD59-A6C34878D82A}">
                    <a16:rowId xmlns:a16="http://schemas.microsoft.com/office/drawing/2014/main" val="358845706"/>
                  </a:ext>
                </a:extLst>
              </a:tr>
              <a:tr h="50285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1" dirty="0" smtClean="0"/>
                        <a:t>Beginning</a:t>
                      </a:r>
                      <a:r>
                        <a:rPr lang="en-US" altLang="ko-KR" sz="1200" b="1" baseline="0" dirty="0" smtClean="0"/>
                        <a:t> of the Semester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328" marR="91328" marT="45664" marB="45664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2025/03/03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91328" marR="91328" marT="45664" marB="45664"/>
                </a:tc>
                <a:extLst>
                  <a:ext uri="{0D108BD9-81ED-4DB2-BD59-A6C34878D82A}">
                    <a16:rowId xmlns:a16="http://schemas.microsoft.com/office/drawing/2014/main" val="3888261346"/>
                  </a:ext>
                </a:extLst>
              </a:tr>
              <a:tr h="50285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1" dirty="0" smtClean="0"/>
                        <a:t>End of the Semester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328" marR="91328" marT="45664" marB="45664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2025/06/23 </a:t>
                      </a:r>
                    </a:p>
                    <a:p>
                      <a:pPr latinLnBrk="1"/>
                      <a:r>
                        <a:rPr lang="en-US" altLang="ko-KR" sz="800" b="0" dirty="0" smtClean="0">
                          <a:solidFill>
                            <a:schemeClr val="tx1"/>
                          </a:solidFill>
                        </a:rPr>
                        <a:t>(The date may vary by 2 to 3 days.)</a:t>
                      </a:r>
                      <a:endParaRPr lang="ko-KR" altLang="en-US" sz="800" b="0" dirty="0">
                        <a:solidFill>
                          <a:srgbClr val="FF0000"/>
                        </a:solidFill>
                      </a:endParaRPr>
                    </a:p>
                  </a:txBody>
                  <a:tcPr marL="91328" marR="91328" marT="45664" marB="45664"/>
                </a:tc>
                <a:extLst>
                  <a:ext uri="{0D108BD9-81ED-4DB2-BD59-A6C34878D82A}">
                    <a16:rowId xmlns:a16="http://schemas.microsoft.com/office/drawing/2014/main" val="2839639012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7388947" y="3836396"/>
            <a:ext cx="20663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Nomination &amp; Application</a:t>
            </a:r>
            <a:endParaRPr lang="ko-KR" alt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169231"/>
              </p:ext>
            </p:extLst>
          </p:nvPr>
        </p:nvGraphicFramePr>
        <p:xfrm>
          <a:off x="7473479" y="4429892"/>
          <a:ext cx="4320587" cy="904108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2475262">
                  <a:extLst>
                    <a:ext uri="{9D8B030D-6E8A-4147-A177-3AD203B41FA5}">
                      <a16:colId xmlns:a16="http://schemas.microsoft.com/office/drawing/2014/main" val="1856507487"/>
                    </a:ext>
                  </a:extLst>
                </a:gridCol>
                <a:gridCol w="1845325">
                  <a:extLst>
                    <a:ext uri="{9D8B030D-6E8A-4147-A177-3AD203B41FA5}">
                      <a16:colId xmlns:a16="http://schemas.microsoft.com/office/drawing/2014/main" val="1428221747"/>
                    </a:ext>
                  </a:extLst>
                </a:gridCol>
              </a:tblGrid>
              <a:tr h="45205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1" dirty="0" smtClean="0"/>
                        <a:t>Nomination</a:t>
                      </a:r>
                      <a:r>
                        <a:rPr lang="en-US" altLang="ko-KR" sz="1200" b="1" baseline="0" dirty="0" smtClean="0"/>
                        <a:t> Deadline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328" marR="91328" marT="45664" marB="45664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~ 2024/11/29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91328" marR="91328" marT="45664" marB="45664"/>
                </a:tc>
                <a:extLst>
                  <a:ext uri="{0D108BD9-81ED-4DB2-BD59-A6C34878D82A}">
                    <a16:rowId xmlns:a16="http://schemas.microsoft.com/office/drawing/2014/main" val="2370047712"/>
                  </a:ext>
                </a:extLst>
              </a:tr>
              <a:tr h="45205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b="1" dirty="0" smtClean="0"/>
                        <a:t>Application</a:t>
                      </a:r>
                      <a:r>
                        <a:rPr lang="en-US" altLang="ko-KR" sz="1200" b="1" baseline="0" dirty="0" smtClean="0"/>
                        <a:t> Deadline</a:t>
                      </a:r>
                      <a:endParaRPr lang="ko-KR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91328" marR="91328" marT="45664" marB="45664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~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2024/11/29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328" marR="91328" marT="45664" marB="45664"/>
                </a:tc>
                <a:extLst>
                  <a:ext uri="{0D108BD9-81ED-4DB2-BD59-A6C34878D82A}">
                    <a16:rowId xmlns:a16="http://schemas.microsoft.com/office/drawing/2014/main" val="358845706"/>
                  </a:ext>
                </a:extLst>
              </a:tr>
            </a:tbl>
          </a:graphicData>
        </a:graphic>
      </p:graphicFrame>
      <p:sp>
        <p:nvSpPr>
          <p:cNvPr id="28" name="직사각형 27"/>
          <p:cNvSpPr/>
          <p:nvPr/>
        </p:nvSpPr>
        <p:spPr>
          <a:xfrm>
            <a:off x="8570422" y="0"/>
            <a:ext cx="3621578" cy="68634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7388947" y="469547"/>
            <a:ext cx="2011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Fall </a:t>
            </a:r>
            <a:r>
              <a:rPr lang="en-US" altLang="ko-KR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altLang="ko-KR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emester</a:t>
            </a:r>
            <a:endParaRPr lang="en-US" altLang="ko-KR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" panose="020B0502040204020203" pitchFamily="34" charset="0"/>
            </a:endParaRPr>
          </a:p>
        </p:txBody>
      </p:sp>
      <p:pic>
        <p:nvPicPr>
          <p:cNvPr id="37" name="그림 3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8" t="-282" r="20559" b="28216"/>
          <a:stretch/>
        </p:blipFill>
        <p:spPr>
          <a:xfrm>
            <a:off x="102132" y="5780275"/>
            <a:ext cx="1236617" cy="95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25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/>
        </p:nvSpPr>
        <p:spPr>
          <a:xfrm rot="19934188">
            <a:off x="3034870" y="3047656"/>
            <a:ext cx="12291384" cy="390151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 rot="519233">
            <a:off x="5298638" y="5444712"/>
            <a:ext cx="6866192" cy="2873088"/>
          </a:xfrm>
          <a:prstGeom prst="ellipse">
            <a:avLst/>
          </a:prstGeom>
          <a:solidFill>
            <a:srgbClr val="E40E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451137" y="373265"/>
            <a:ext cx="41716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Finance</a:t>
            </a:r>
          </a:p>
          <a:p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Of </a:t>
            </a:r>
          </a:p>
          <a:p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School Life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21572" y="506268"/>
            <a:ext cx="6917267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EXCHANGE RATE          </a:t>
            </a:r>
            <a:r>
              <a:rPr lang="en-US" altLang="ko-KR" sz="1400" dirty="0" smtClean="0"/>
              <a:t>1USD = 1,350 KRW (Approximately)</a:t>
            </a:r>
          </a:p>
          <a:p>
            <a:endParaRPr lang="en-US" altLang="ko-KR" sz="1000" dirty="0" smtClean="0"/>
          </a:p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 FEES/CHARGES      </a:t>
            </a:r>
            <a:r>
              <a:rPr lang="en-US" altLang="ko-KR" sz="1400" dirty="0" smtClean="0"/>
              <a:t>Not applicable</a:t>
            </a:r>
            <a:endParaRPr lang="en-US" altLang="ko-K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1000" dirty="0" smtClean="0"/>
          </a:p>
          <a:p>
            <a:r>
              <a:rPr lang="en-US" altLang="ko-K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LIVING EXPENSES        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altLang="ko-KR" sz="1400" b="1" dirty="0" smtClean="0"/>
              <a:t>Food      </a:t>
            </a:r>
          </a:p>
          <a:p>
            <a:r>
              <a:rPr lang="en-US" altLang="ko-KR" sz="1200" dirty="0" smtClean="0"/>
              <a:t>     From </a:t>
            </a:r>
            <a:r>
              <a:rPr lang="en-US" altLang="ko-KR" sz="1400" dirty="0" smtClean="0"/>
              <a:t>5,000 KRW ~ / per </a:t>
            </a:r>
            <a:r>
              <a:rPr lang="en-US" altLang="ko-KR" sz="1400" dirty="0"/>
              <a:t>meal (on-campus</a:t>
            </a:r>
            <a:r>
              <a:rPr lang="en-US" altLang="ko-KR" sz="1400" dirty="0" smtClean="0"/>
              <a:t>)</a:t>
            </a:r>
            <a:endParaRPr lang="en-US" altLang="ko-KR" sz="1400" dirty="0"/>
          </a:p>
          <a:p>
            <a:r>
              <a:rPr lang="en-US" altLang="ko-KR" sz="1400" dirty="0"/>
              <a:t> </a:t>
            </a:r>
            <a:r>
              <a:rPr lang="en-US" altLang="ko-KR" sz="1400" dirty="0" smtClean="0"/>
              <a:t>   7,000 </a:t>
            </a:r>
            <a:r>
              <a:rPr lang="en-US" altLang="ko-KR" sz="1400" dirty="0"/>
              <a:t>~ </a:t>
            </a:r>
            <a:r>
              <a:rPr lang="en-US" altLang="ko-KR" sz="1400" dirty="0" smtClean="0"/>
              <a:t>12,000 KRW per </a:t>
            </a:r>
            <a:r>
              <a:rPr lang="en-US" altLang="ko-KR" sz="1400" dirty="0"/>
              <a:t>meal (outside)</a:t>
            </a:r>
            <a:endParaRPr lang="ko-KR" altLang="ko-KR" sz="1400" dirty="0"/>
          </a:p>
          <a:p>
            <a:endParaRPr lang="en-US" altLang="ko-KR" sz="8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400" b="1" dirty="0" smtClean="0"/>
              <a:t>Transport</a:t>
            </a:r>
          </a:p>
          <a:p>
            <a:pPr fontAlgn="base"/>
            <a:r>
              <a:rPr lang="en-US" altLang="ko-KR" sz="1400" dirty="0" smtClean="0"/>
              <a:t>     Bus/ Subway </a:t>
            </a:r>
            <a:r>
              <a:rPr lang="en-US" altLang="ko-KR" sz="1400" dirty="0"/>
              <a:t>: </a:t>
            </a:r>
            <a:r>
              <a:rPr lang="en-US" altLang="ko-KR" sz="1400" dirty="0" smtClean="0"/>
              <a:t>1,200 </a:t>
            </a:r>
            <a:r>
              <a:rPr lang="en-US" altLang="ko-KR" sz="1400" dirty="0"/>
              <a:t>/</a:t>
            </a:r>
            <a:r>
              <a:rPr lang="en-US" altLang="ko-KR" sz="1400" dirty="0" smtClean="0"/>
              <a:t> 1,600~1,800 KRW</a:t>
            </a:r>
            <a:endParaRPr lang="ko-KR" altLang="ko-KR" sz="1400" dirty="0"/>
          </a:p>
          <a:p>
            <a:pPr fontAlgn="base"/>
            <a:r>
              <a:rPr lang="en-US" altLang="ko-KR" sz="1400" dirty="0" smtClean="0"/>
              <a:t>     Taxi </a:t>
            </a:r>
            <a:r>
              <a:rPr lang="en-US" altLang="ko-KR" sz="1400" dirty="0"/>
              <a:t>: From 4</a:t>
            </a:r>
            <a:r>
              <a:rPr lang="en-US" altLang="ko-KR" sz="1400" dirty="0" smtClean="0"/>
              <a:t>,800 KRW </a:t>
            </a:r>
            <a:r>
              <a:rPr lang="en-US" altLang="ko-KR" sz="1400" dirty="0"/>
              <a:t>~</a:t>
            </a:r>
            <a:endParaRPr lang="ko-KR" altLang="ko-KR" sz="1400" dirty="0"/>
          </a:p>
          <a:p>
            <a:endParaRPr lang="en-US" altLang="ko-KR" sz="8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400" b="1" dirty="0" smtClean="0"/>
              <a:t>Health Insurance</a:t>
            </a:r>
          </a:p>
          <a:p>
            <a:r>
              <a:rPr lang="en-US" altLang="ko-KR" sz="1400" dirty="0" smtClean="0"/>
              <a:t>     National </a:t>
            </a:r>
            <a:r>
              <a:rPr lang="en-US" altLang="ko-KR" sz="1400" dirty="0"/>
              <a:t>Insurance: </a:t>
            </a:r>
            <a:r>
              <a:rPr lang="en-US" altLang="ko-KR" sz="1400" dirty="0" smtClean="0"/>
              <a:t>70,000 </a:t>
            </a:r>
            <a:r>
              <a:rPr lang="en-US" altLang="ko-KR" sz="1400" dirty="0"/>
              <a:t>~ </a:t>
            </a:r>
            <a:r>
              <a:rPr lang="en-US" altLang="ko-KR" sz="1400" dirty="0" smtClean="0"/>
              <a:t>80,000 </a:t>
            </a:r>
            <a:r>
              <a:rPr lang="en-US" altLang="ko-KR" sz="1400" dirty="0"/>
              <a:t>KRW for one </a:t>
            </a:r>
            <a:r>
              <a:rPr lang="en-US" altLang="ko-KR" sz="1400" dirty="0" smtClean="0"/>
              <a:t>month</a:t>
            </a:r>
          </a:p>
          <a:p>
            <a:r>
              <a:rPr lang="en-US" altLang="ko-KR" sz="1400" dirty="0" smtClean="0"/>
              <a:t>     *Price can be changed</a:t>
            </a:r>
          </a:p>
          <a:p>
            <a:endParaRPr lang="en-US" altLang="ko-KR" sz="8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400" b="1" dirty="0" smtClean="0"/>
              <a:t>Dormitory</a:t>
            </a:r>
          </a:p>
          <a:p>
            <a:r>
              <a:rPr lang="en-US" altLang="ko-KR" sz="1400" dirty="0" smtClean="0"/>
              <a:t>     In dormitory</a:t>
            </a:r>
            <a:r>
              <a:rPr lang="en-US" altLang="ko-KR" sz="1400" dirty="0"/>
              <a:t>: 900,000 KRW for 1 </a:t>
            </a:r>
            <a:r>
              <a:rPr lang="en-US" altLang="ko-KR" sz="1400" dirty="0" smtClean="0"/>
              <a:t>semester(16 </a:t>
            </a:r>
            <a:r>
              <a:rPr lang="en-US" altLang="ko-KR" sz="1400" dirty="0" smtClean="0"/>
              <a:t>weeks(Mar.1st~Jun.23</a:t>
            </a:r>
            <a:r>
              <a:rPr lang="en-US" altLang="ko-KR" sz="1400" dirty="0" smtClean="0"/>
              <a:t>rd</a:t>
            </a:r>
            <a:r>
              <a:rPr lang="en-US" altLang="ko-KR" sz="1400" dirty="0" smtClean="0"/>
              <a:t>)) </a:t>
            </a:r>
            <a:endParaRPr lang="en-US" altLang="ko-KR" sz="1400" dirty="0"/>
          </a:p>
          <a:p>
            <a:endParaRPr lang="en-US" altLang="ko-KR" sz="8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400" b="1" dirty="0" smtClean="0"/>
              <a:t>Entertainment</a:t>
            </a:r>
            <a:r>
              <a:rPr lang="en-US" altLang="ko-K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</a:p>
          <a:p>
            <a:pPr fontAlgn="base"/>
            <a:r>
              <a:rPr lang="en-US" altLang="ko-KR" sz="1400" dirty="0" smtClean="0"/>
              <a:t>     Movie</a:t>
            </a:r>
            <a:r>
              <a:rPr lang="en-US" altLang="ko-KR" sz="1400" dirty="0"/>
              <a:t>: </a:t>
            </a:r>
            <a:r>
              <a:rPr lang="en-US" altLang="ko-KR" sz="1400" dirty="0" smtClean="0"/>
              <a:t>12,000 </a:t>
            </a:r>
            <a:r>
              <a:rPr lang="en-US" altLang="ko-KR" sz="1400" dirty="0"/>
              <a:t>~ </a:t>
            </a:r>
            <a:r>
              <a:rPr lang="en-US" altLang="ko-KR" sz="1400" dirty="0" smtClean="0"/>
              <a:t>13,000 </a:t>
            </a:r>
            <a:r>
              <a:rPr lang="en-US" altLang="ko-KR" sz="1400" dirty="0"/>
              <a:t>KRW</a:t>
            </a:r>
            <a:endParaRPr lang="ko-KR" altLang="ko-KR" sz="1400" dirty="0"/>
          </a:p>
          <a:p>
            <a:pPr fontAlgn="base"/>
            <a:r>
              <a:rPr lang="en-US" altLang="ko-KR" sz="1400" dirty="0" smtClean="0"/>
              <a:t>     3D </a:t>
            </a:r>
            <a:r>
              <a:rPr lang="en-US" altLang="ko-KR" sz="1400" dirty="0"/>
              <a:t>movies : </a:t>
            </a:r>
            <a:r>
              <a:rPr lang="en-US" altLang="ko-KR" sz="1400" dirty="0" smtClean="0"/>
              <a:t>15,000 </a:t>
            </a:r>
            <a:r>
              <a:rPr lang="en-US" altLang="ko-KR" sz="1400" dirty="0"/>
              <a:t>~ </a:t>
            </a:r>
            <a:r>
              <a:rPr lang="en-US" altLang="ko-KR" sz="1400" dirty="0" smtClean="0"/>
              <a:t>20,000 </a:t>
            </a:r>
            <a:r>
              <a:rPr lang="en-US" altLang="ko-KR" sz="1400" dirty="0"/>
              <a:t>KRW</a:t>
            </a:r>
            <a:endParaRPr lang="ko-KR" altLang="ko-KR" sz="1400" dirty="0"/>
          </a:p>
          <a:p>
            <a:endParaRPr lang="en-US" altLang="ko-KR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ko-KR" sz="700" dirty="0" smtClean="0"/>
          </a:p>
          <a:p>
            <a:endParaRPr lang="en-US" altLang="ko-KR" sz="1400" dirty="0" smtClean="0"/>
          </a:p>
          <a:p>
            <a:endParaRPr lang="en-US" altLang="ko-KR" sz="700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8" t="-282" r="20559" b="28216"/>
          <a:stretch/>
        </p:blipFill>
        <p:spPr>
          <a:xfrm>
            <a:off x="113211" y="5755981"/>
            <a:ext cx="1236617" cy="95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19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그룹 42"/>
          <p:cNvGrpSpPr/>
          <p:nvPr/>
        </p:nvGrpSpPr>
        <p:grpSpPr>
          <a:xfrm rot="11168578">
            <a:off x="-4748788" y="-244080"/>
            <a:ext cx="12291384" cy="5073331"/>
            <a:chOff x="3034871" y="3047655"/>
            <a:chExt cx="12291384" cy="5270145"/>
          </a:xfrm>
        </p:grpSpPr>
        <p:sp>
          <p:nvSpPr>
            <p:cNvPr id="44" name="타원 43"/>
            <p:cNvSpPr/>
            <p:nvPr/>
          </p:nvSpPr>
          <p:spPr>
            <a:xfrm rot="19934188">
              <a:off x="3034871" y="3047655"/>
              <a:ext cx="12291384" cy="390151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타원 44"/>
            <p:cNvSpPr/>
            <p:nvPr/>
          </p:nvSpPr>
          <p:spPr>
            <a:xfrm rot="519233">
              <a:off x="5298638" y="5444712"/>
              <a:ext cx="6866192" cy="2873088"/>
            </a:xfrm>
            <a:prstGeom prst="ellipse">
              <a:avLst/>
            </a:prstGeom>
            <a:solidFill>
              <a:srgbClr val="E40E0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5553433" y="942651"/>
            <a:ext cx="691726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400" b="1" dirty="0" smtClean="0"/>
              <a:t>Counseling</a:t>
            </a:r>
          </a:p>
          <a:p>
            <a:pPr fontAlgn="base"/>
            <a:r>
              <a:rPr lang="en-US" altLang="ko-KR" sz="1400" dirty="0" smtClean="0"/>
              <a:t>   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400" b="1" dirty="0" smtClean="0"/>
              <a:t>1:1 or 1:2 Buddy matching</a:t>
            </a:r>
          </a:p>
          <a:p>
            <a:endParaRPr lang="en-US" altLang="ko-KR" sz="1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400" b="1" dirty="0" smtClean="0"/>
              <a:t>Cultural field trip for exchange students(May </a:t>
            </a:r>
            <a:r>
              <a:rPr lang="en-US" altLang="ko-KR" sz="1400" b="1" dirty="0"/>
              <a:t>incur </a:t>
            </a:r>
            <a:r>
              <a:rPr lang="en-US" altLang="ko-KR" sz="1400" b="1" dirty="0" smtClean="0"/>
              <a:t>costs)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altLang="ko-KR" sz="1400" b="1" dirty="0"/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※ Programs can be changed or cancelled</a:t>
            </a:r>
            <a:endParaRPr lang="en-US" altLang="ko-KR" sz="1400" b="1" dirty="0"/>
          </a:p>
        </p:txBody>
      </p:sp>
      <p:pic>
        <p:nvPicPr>
          <p:cNvPr id="36" name="그림 3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8" t="-282" r="20559" b="28216"/>
          <a:stretch/>
        </p:blipFill>
        <p:spPr>
          <a:xfrm>
            <a:off x="130628" y="5807069"/>
            <a:ext cx="1236617" cy="95794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451137" y="373265"/>
            <a:ext cx="41716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International Students </a:t>
            </a:r>
          </a:p>
          <a:p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Support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913830" y="3261739"/>
            <a:ext cx="55162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" panose="020B0502040204020203" pitchFamily="34" charset="0"/>
              </a:rPr>
              <a:t>Other Information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913830" y="4104494"/>
            <a:ext cx="69172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en-US" altLang="ko-KR" sz="1400" b="1" dirty="0" smtClean="0"/>
              <a:t>Distance from the nearest airport</a:t>
            </a:r>
          </a:p>
          <a:p>
            <a:r>
              <a:rPr lang="en-US" altLang="ko-KR" sz="1200" dirty="0" smtClean="0"/>
              <a:t>     50 Minutes by public transportation</a:t>
            </a:r>
          </a:p>
          <a:p>
            <a:endParaRPr lang="en-US" altLang="ko-KR" sz="1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400" b="1" dirty="0" smtClean="0"/>
              <a:t>Location</a:t>
            </a:r>
          </a:p>
          <a:p>
            <a:r>
              <a:rPr lang="en-US" altLang="ko-KR" sz="1200" dirty="0" smtClean="0"/>
              <a:t>     </a:t>
            </a:r>
            <a:r>
              <a:rPr lang="en-US" altLang="ko-KR" sz="1200" dirty="0" err="1" smtClean="0"/>
              <a:t>Kyungsung</a:t>
            </a:r>
            <a:r>
              <a:rPr lang="en-US" altLang="ko-KR" sz="1200" dirty="0" smtClean="0"/>
              <a:t> is located in the center of the city</a:t>
            </a:r>
          </a:p>
          <a:p>
            <a:pPr fontAlgn="base"/>
            <a:r>
              <a:rPr lang="en-US" altLang="ko-KR" sz="1400" dirty="0" smtClean="0"/>
              <a:t>   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400" b="1" dirty="0" smtClean="0"/>
              <a:t>How to get from airport to the institution</a:t>
            </a:r>
          </a:p>
          <a:p>
            <a:r>
              <a:rPr lang="en-US" altLang="ko-KR" sz="1200" dirty="0" smtClean="0">
                <a:solidFill>
                  <a:prstClr val="black"/>
                </a:solidFill>
              </a:rPr>
              <a:t>     Bus, Subway, Taxi, Airport limousine</a:t>
            </a:r>
            <a:endParaRPr lang="en-US" altLang="ko-KR" sz="700" dirty="0"/>
          </a:p>
        </p:txBody>
      </p:sp>
    </p:spTree>
    <p:extLst>
      <p:ext uri="{BB962C8B-B14F-4D97-AF65-F5344CB8AC3E}">
        <p14:creationId xmlns:p14="http://schemas.microsoft.com/office/powerpoint/2010/main" val="265677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926285"/>
              </p:ext>
            </p:extLst>
          </p:nvPr>
        </p:nvGraphicFramePr>
        <p:xfrm>
          <a:off x="6767361" y="4052598"/>
          <a:ext cx="5615730" cy="26608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3309">
                  <a:extLst>
                    <a:ext uri="{9D8B030D-6E8A-4147-A177-3AD203B41FA5}">
                      <a16:colId xmlns:a16="http://schemas.microsoft.com/office/drawing/2014/main" val="1856507487"/>
                    </a:ext>
                  </a:extLst>
                </a:gridCol>
                <a:gridCol w="3982421">
                  <a:extLst>
                    <a:ext uri="{9D8B030D-6E8A-4147-A177-3AD203B41FA5}">
                      <a16:colId xmlns:a16="http://schemas.microsoft.com/office/drawing/2014/main" val="1428221747"/>
                    </a:ext>
                  </a:extLst>
                </a:gridCol>
              </a:tblGrid>
              <a:tr h="43518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ko-KR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136095" marR="136095" marT="68047" marB="6804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</a:rPr>
                        <a:t>jueunlee@ks.ac.kr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36095" marR="136095" marT="68047" marB="6804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0047712"/>
                  </a:ext>
                </a:extLst>
              </a:tr>
              <a:tr h="43518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</a:rPr>
                        <a:t>Web site</a:t>
                      </a:r>
                      <a:endParaRPr lang="ko-KR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136095" marR="136095" marT="68047" marB="6804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https://cms1.ks.ac.kr/eng/Main.do</a:t>
                      </a:r>
                      <a:endParaRPr lang="ko-KR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36095" marR="136095" marT="68047" marB="6804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4912888"/>
                  </a:ext>
                </a:extLst>
              </a:tr>
              <a:tr h="435185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</a:rPr>
                        <a:t>Number</a:t>
                      </a:r>
                      <a:endParaRPr lang="ko-KR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136095" marR="136095" marT="68047" marB="68047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+82-51-663-4063</a:t>
                      </a:r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36095" marR="136095" marT="68047" marB="68047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845706"/>
                  </a:ext>
                </a:extLst>
              </a:tr>
              <a:tr h="118167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b="1" dirty="0" smtClean="0">
                          <a:solidFill>
                            <a:schemeClr val="tx1"/>
                          </a:solidFill>
                        </a:rPr>
                        <a:t>Address</a:t>
                      </a:r>
                      <a:endParaRPr lang="ko-KR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136095" marR="136095" marT="68047" marB="68047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#201-2, The genesis building, 309, </a:t>
                      </a:r>
                    </a:p>
                    <a:p>
                      <a:pPr latinLnBrk="1"/>
                      <a:r>
                        <a:rPr lang="en-US" altLang="ko-KR" sz="1600" dirty="0" err="1" smtClean="0">
                          <a:solidFill>
                            <a:schemeClr val="tx1"/>
                          </a:solidFill>
                        </a:rPr>
                        <a:t>Kyungsung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 University, </a:t>
                      </a:r>
                      <a:r>
                        <a:rPr lang="en-US" altLang="ko-KR" sz="1600" dirty="0" err="1" smtClean="0">
                          <a:solidFill>
                            <a:schemeClr val="tx1"/>
                          </a:solidFill>
                        </a:rPr>
                        <a:t>Suyeong-ro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, Nam-</a:t>
                      </a:r>
                      <a:r>
                        <a:rPr lang="en-US" altLang="ko-KR" sz="1600" dirty="0" err="1" smtClean="0">
                          <a:solidFill>
                            <a:schemeClr val="tx1"/>
                          </a:solidFill>
                        </a:rPr>
                        <a:t>gu</a:t>
                      </a:r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tx1"/>
                          </a:solidFill>
                        </a:rPr>
                        <a:t>Busan 48434, Republic of Korea</a:t>
                      </a:r>
                    </a:p>
                    <a:p>
                      <a:pPr latinLnBrk="1"/>
                      <a:endParaRPr lang="ko-KR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36095" marR="136095" marT="68047" marB="68047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9640604"/>
                  </a:ext>
                </a:extLst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 rot="2739227">
            <a:off x="-107672" y="4482463"/>
            <a:ext cx="7753738" cy="591709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 rot="2673578">
            <a:off x="66003" y="5056084"/>
            <a:ext cx="7672638" cy="58552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" name="그룹 8"/>
          <p:cNvGrpSpPr/>
          <p:nvPr/>
        </p:nvGrpSpPr>
        <p:grpSpPr>
          <a:xfrm rot="5400000">
            <a:off x="678350" y="-1734801"/>
            <a:ext cx="4874030" cy="8343628"/>
            <a:chOff x="-1" y="-1068459"/>
            <a:chExt cx="3607453" cy="6112650"/>
          </a:xfrm>
        </p:grpSpPr>
        <p:sp>
          <p:nvSpPr>
            <p:cNvPr id="13" name="이등변 삼각형 12"/>
            <p:cNvSpPr/>
            <p:nvPr/>
          </p:nvSpPr>
          <p:spPr>
            <a:xfrm rot="5400000">
              <a:off x="-1252599" y="184140"/>
              <a:ext cx="6112650" cy="3607452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이등변 삼각형 13"/>
            <p:cNvSpPr/>
            <p:nvPr/>
          </p:nvSpPr>
          <p:spPr>
            <a:xfrm rot="5400000">
              <a:off x="-990891" y="410532"/>
              <a:ext cx="5284226" cy="330244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0" y="-1068459"/>
            <a:ext cx="3607452" cy="6112650"/>
            <a:chOff x="0" y="-1068459"/>
            <a:chExt cx="3607452" cy="6112650"/>
          </a:xfrm>
        </p:grpSpPr>
        <p:sp>
          <p:nvSpPr>
            <p:cNvPr id="7" name="이등변 삼각형 6"/>
            <p:cNvSpPr/>
            <p:nvPr/>
          </p:nvSpPr>
          <p:spPr>
            <a:xfrm rot="5400000">
              <a:off x="-1252599" y="184140"/>
              <a:ext cx="6112650" cy="3607452"/>
            </a:xfrm>
            <a:prstGeom prst="triangle">
              <a:avLst/>
            </a:prstGeom>
            <a:solidFill>
              <a:srgbClr val="E40E0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이등변 삼각형 9"/>
            <p:cNvSpPr/>
            <p:nvPr/>
          </p:nvSpPr>
          <p:spPr>
            <a:xfrm rot="5400000">
              <a:off x="-905871" y="496562"/>
              <a:ext cx="4964376" cy="315263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786487" y="3477619"/>
            <a:ext cx="1385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Contact</a:t>
            </a:r>
            <a:endParaRPr lang="ko-KR" altLang="en-US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7332" y="318365"/>
            <a:ext cx="2160296" cy="132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04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1550</TotalTime>
  <Words>506</Words>
  <Application>Microsoft Office PowerPoint</Application>
  <PresentationFormat>와이드스크린</PresentationFormat>
  <Paragraphs>111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맑은 고딕</vt:lpstr>
      <vt:lpstr>Arial</vt:lpstr>
      <vt:lpstr>Bahnschrift SemiBold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67</cp:revision>
  <cp:lastPrinted>2022-09-26T02:06:12Z</cp:lastPrinted>
  <dcterms:created xsi:type="dcterms:W3CDTF">2020-09-17T08:52:10Z</dcterms:created>
  <dcterms:modified xsi:type="dcterms:W3CDTF">2024-10-10T01:06:52Z</dcterms:modified>
</cp:coreProperties>
</file>